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72" r:id="rId3"/>
    <p:sldId id="299" r:id="rId4"/>
    <p:sldId id="300" r:id="rId5"/>
    <p:sldId id="305" r:id="rId6"/>
    <p:sldId id="306" r:id="rId7"/>
    <p:sldId id="289" r:id="rId8"/>
    <p:sldId id="257" r:id="rId9"/>
    <p:sldId id="279" r:id="rId10"/>
    <p:sldId id="309" r:id="rId11"/>
    <p:sldId id="291" r:id="rId12"/>
    <p:sldId id="282" r:id="rId13"/>
    <p:sldId id="284" r:id="rId14"/>
    <p:sldId id="308" r:id="rId15"/>
    <p:sldId id="288" r:id="rId16"/>
    <p:sldId id="286" r:id="rId17"/>
    <p:sldId id="298" r:id="rId18"/>
    <p:sldId id="292" r:id="rId19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8388" autoAdjust="0"/>
  </p:normalViewPr>
  <p:slideViewPr>
    <p:cSldViewPr>
      <p:cViewPr varScale="1">
        <p:scale>
          <a:sx n="85" d="100"/>
          <a:sy n="85" d="100"/>
        </p:scale>
        <p:origin x="-71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367" cy="464506"/>
          </a:xfrm>
          <a:prstGeom prst="rect">
            <a:avLst/>
          </a:prstGeom>
        </p:spPr>
        <p:txBody>
          <a:bodyPr vert="horz" lIns="90772" tIns="45386" rIns="90772" bIns="45386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1456" y="0"/>
            <a:ext cx="3037366" cy="464506"/>
          </a:xfrm>
          <a:prstGeom prst="rect">
            <a:avLst/>
          </a:prstGeom>
        </p:spPr>
        <p:txBody>
          <a:bodyPr vert="horz" lIns="90772" tIns="45386" rIns="90772" bIns="45386" rtlCol="0"/>
          <a:lstStyle>
            <a:lvl1pPr algn="r">
              <a:defRPr sz="1200"/>
            </a:lvl1pPr>
          </a:lstStyle>
          <a:p>
            <a:fld id="{C541A205-3109-4BEC-81B9-FE3367BE2053}" type="datetimeFigureOut">
              <a:rPr lang="en-US" smtClean="0"/>
              <a:pPr/>
              <a:t>11/13/2012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30321"/>
            <a:ext cx="3037367" cy="464506"/>
          </a:xfrm>
          <a:prstGeom prst="rect">
            <a:avLst/>
          </a:prstGeom>
        </p:spPr>
        <p:txBody>
          <a:bodyPr vert="horz" lIns="90772" tIns="45386" rIns="90772" bIns="45386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1456" y="8830321"/>
            <a:ext cx="3037366" cy="464506"/>
          </a:xfrm>
          <a:prstGeom prst="rect">
            <a:avLst/>
          </a:prstGeom>
        </p:spPr>
        <p:txBody>
          <a:bodyPr vert="horz" lIns="90772" tIns="45386" rIns="90772" bIns="45386" rtlCol="0" anchor="b"/>
          <a:lstStyle>
            <a:lvl1pPr algn="r">
              <a:defRPr sz="1200"/>
            </a:lvl1pPr>
          </a:lstStyle>
          <a:p>
            <a:fld id="{0D3294DC-4BDD-4257-8537-8C786B89647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26978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69" tIns="46584" rIns="93169" bIns="46584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69" tIns="46584" rIns="93169" bIns="46584" rtlCol="0"/>
          <a:lstStyle>
            <a:lvl1pPr algn="r">
              <a:defRPr sz="1200"/>
            </a:lvl1pPr>
          </a:lstStyle>
          <a:p>
            <a:fld id="{5ACC5516-CF98-4321-8ED2-74685F5909FB}" type="datetimeFigureOut">
              <a:rPr lang="en-US" smtClean="0"/>
              <a:pPr/>
              <a:t>11/13/2012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9788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69" tIns="46584" rIns="93169" bIns="46584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69" tIns="46584" rIns="93169" bIns="46584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6"/>
            <a:ext cx="3037840" cy="464820"/>
          </a:xfrm>
          <a:prstGeom prst="rect">
            <a:avLst/>
          </a:prstGeom>
        </p:spPr>
        <p:txBody>
          <a:bodyPr vert="horz" lIns="93169" tIns="46584" rIns="93169" bIns="46584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6"/>
            <a:ext cx="3037840" cy="464820"/>
          </a:xfrm>
          <a:prstGeom prst="rect">
            <a:avLst/>
          </a:prstGeom>
        </p:spPr>
        <p:txBody>
          <a:bodyPr vert="horz" lIns="93169" tIns="46584" rIns="93169" bIns="46584" rtlCol="0" anchor="b"/>
          <a:lstStyle>
            <a:lvl1pPr algn="r">
              <a:defRPr sz="1200"/>
            </a:lvl1pPr>
          </a:lstStyle>
          <a:p>
            <a:fld id="{6A8DF364-51B0-4CE1-AF87-919C79C4B94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1342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Columbus</a:t>
            </a:r>
            <a:r>
              <a:rPr lang="en-US" baseline="0" dirty="0" smtClean="0"/>
              <a:t> as one of the largest college towns in America.</a:t>
            </a:r>
          </a:p>
          <a:p>
            <a:r>
              <a:rPr lang="en-US" baseline="0" dirty="0" smtClean="0"/>
              <a:t>Great assets, great potential.  Spirit of collaboration.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DF364-51B0-4CE1-AF87-919C79C4B944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52919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DF364-51B0-4CE1-AF87-919C79C4B944}" type="slidenum">
              <a:rPr lang="en-US" smtClean="0"/>
              <a:pPr/>
              <a:t>17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Curriculum</a:t>
            </a:r>
            <a:r>
              <a:rPr lang="en-US" baseline="0" dirty="0" smtClean="0"/>
              <a:t> Alignment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dirty="0" smtClean="0"/>
              <a:t>College “pull” vs. K-12 “push.”  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dirty="0" smtClean="0"/>
              <a:t>Start at college readiness and work back.  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dirty="0" smtClean="0"/>
              <a:t>Not just content, but rigor and pace.</a:t>
            </a:r>
          </a:p>
          <a:p>
            <a:r>
              <a:rPr lang="en-US" dirty="0" smtClean="0"/>
              <a:t>Access and Communication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dirty="0" smtClean="0"/>
              <a:t>How college is “done” in central Ohio is different today than it was a generation ago.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dirty="0" smtClean="0"/>
              <a:t>Change the discussion from getting into college to getting out of college.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dirty="0" smtClean="0"/>
              <a:t>Shared communication among high school counselors and college admissions staff.</a:t>
            </a:r>
          </a:p>
          <a:p>
            <a:r>
              <a:rPr lang="en-US" baseline="0" dirty="0" smtClean="0"/>
              <a:t>Data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dirty="0" smtClean="0"/>
              <a:t>Outcome metrics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dirty="0" smtClean="0"/>
              <a:t>Progress metrics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dirty="0" smtClean="0"/>
              <a:t>Start with a few explicit, easy-to-understand measures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dirty="0" smtClean="0"/>
              <a:t>Start by using what we already have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dirty="0" smtClean="0"/>
              <a:t>Goal:  student-level data that follows the student</a:t>
            </a: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DF364-51B0-4CE1-AF87-919C79C4B944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73487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DF364-51B0-4CE1-AF87-919C79C4B944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DF364-51B0-4CE1-AF87-919C79C4B944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DF364-51B0-4CE1-AF87-919C79C4B944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DF364-51B0-4CE1-AF87-919C79C4B944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DF364-51B0-4CE1-AF87-919C79C4B944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DF364-51B0-4CE1-AF87-919C79C4B944}" type="slidenum">
              <a:rPr lang="en-US" smtClean="0"/>
              <a:pPr/>
              <a:t>15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DF364-51B0-4CE1-AF87-919C79C4B944}" type="slidenum">
              <a:rPr lang="en-US" smtClean="0"/>
              <a:pPr/>
              <a:t>16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DB2CE-9285-414C-99AE-59FB191C7752}" type="datetimeFigureOut">
              <a:rPr lang="en-US" smtClean="0"/>
              <a:pPr/>
              <a:t>11/13/2012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255DA-0DDD-4B79-9186-39FCD83CF05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DB2CE-9285-414C-99AE-59FB191C7752}" type="datetimeFigureOut">
              <a:rPr lang="en-US" smtClean="0"/>
              <a:pPr/>
              <a:t>11/13/2012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255DA-0DDD-4B79-9186-39FCD83CF05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DB2CE-9285-414C-99AE-59FB191C7752}" type="datetimeFigureOut">
              <a:rPr lang="en-US" smtClean="0"/>
              <a:pPr/>
              <a:t>11/13/2012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255DA-0DDD-4B79-9186-39FCD83CF05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DB2CE-9285-414C-99AE-59FB191C7752}" type="datetimeFigureOut">
              <a:rPr lang="en-US" smtClean="0"/>
              <a:pPr/>
              <a:t>11/13/2012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255DA-0DDD-4B79-9186-39FCD83CF05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DB2CE-9285-414C-99AE-59FB191C7752}" type="datetimeFigureOut">
              <a:rPr lang="en-US" smtClean="0"/>
              <a:pPr/>
              <a:t>11/13/2012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255DA-0DDD-4B79-9186-39FCD83CF05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DB2CE-9285-414C-99AE-59FB191C7752}" type="datetimeFigureOut">
              <a:rPr lang="en-US" smtClean="0"/>
              <a:pPr/>
              <a:t>11/13/2012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255DA-0DDD-4B79-9186-39FCD83CF05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DB2CE-9285-414C-99AE-59FB191C7752}" type="datetimeFigureOut">
              <a:rPr lang="en-US" smtClean="0"/>
              <a:pPr/>
              <a:t>11/13/2012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255DA-0DDD-4B79-9186-39FCD83CF05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DB2CE-9285-414C-99AE-59FB191C7752}" type="datetimeFigureOut">
              <a:rPr lang="en-US" smtClean="0"/>
              <a:pPr/>
              <a:t>11/13/2012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255DA-0DDD-4B79-9186-39FCD83CF05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DB2CE-9285-414C-99AE-59FB191C7752}" type="datetimeFigureOut">
              <a:rPr lang="en-US" smtClean="0"/>
              <a:pPr/>
              <a:t>11/13/2012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255DA-0DDD-4B79-9186-39FCD83CF05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DB2CE-9285-414C-99AE-59FB191C7752}" type="datetimeFigureOut">
              <a:rPr lang="en-US" smtClean="0"/>
              <a:pPr/>
              <a:t>11/13/2012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255DA-0DDD-4B79-9186-39FCD83CF05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DB2CE-9285-414C-99AE-59FB191C7752}" type="datetimeFigureOut">
              <a:rPr lang="en-US" smtClean="0"/>
              <a:pPr/>
              <a:t>11/13/2012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255DA-0DDD-4B79-9186-39FCD83CF05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0DB2CE-9285-414C-99AE-59FB191C7752}" type="datetimeFigureOut">
              <a:rPr lang="en-US" smtClean="0"/>
              <a:pPr/>
              <a:t>11/13/2012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5255DA-0DDD-4B79-9186-39FCD83CF05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209800"/>
            <a:ext cx="7467600" cy="1470025"/>
          </a:xfrm>
        </p:spPr>
        <p:txBody>
          <a:bodyPr>
            <a:normAutofit fontScale="90000"/>
          </a:bodyPr>
          <a:lstStyle/>
          <a:p>
            <a:pPr algn="l"/>
            <a:r>
              <a:rPr lang="en-US" b="1" dirty="0" smtClean="0"/>
              <a:t>The Central Ohio Compact: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b="1" i="1" dirty="0" smtClean="0"/>
              <a:t>A Regional Strategy for College Completion and Career Success</a:t>
            </a:r>
            <a:endParaRPr lang="en-US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2133600" y="5105400"/>
            <a:ext cx="511159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David Harrison, Columbus State Community College</a:t>
            </a:r>
          </a:p>
          <a:p>
            <a:r>
              <a:rPr lang="en-US" dirty="0" smtClean="0"/>
              <a:t>Dolan Evanovich, The Ohio State University</a:t>
            </a:r>
          </a:p>
          <a:p>
            <a:r>
              <a:rPr lang="en-US" dirty="0" smtClean="0"/>
              <a:t>Wade Lucas, Olentangy Local Schools</a:t>
            </a:r>
          </a:p>
          <a:p>
            <a:r>
              <a:rPr lang="en-US" dirty="0" smtClean="0"/>
              <a:t>Steve Lyons, Columbus Partnership/Columbus 2020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09800"/>
            <a:ext cx="1447800" cy="144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644948"/>
            <a:ext cx="9116888" cy="4887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6338476"/>
            <a:ext cx="1676399" cy="519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09358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 l="1138"/>
          <a:stretch>
            <a:fillRect/>
          </a:stretch>
        </p:blipFill>
        <p:spPr bwMode="auto">
          <a:xfrm>
            <a:off x="0" y="0"/>
            <a:ext cx="6619875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573" y="1371600"/>
            <a:ext cx="9010227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6338476"/>
            <a:ext cx="1676399" cy="519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ight Arrow 6"/>
          <p:cNvSpPr/>
          <p:nvPr/>
        </p:nvSpPr>
        <p:spPr>
          <a:xfrm rot="17307283">
            <a:off x="1120782" y="4953240"/>
            <a:ext cx="839779" cy="718877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52600"/>
            <a:ext cx="9080789" cy="3995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/>
          <a:srcRect l="1138"/>
          <a:stretch>
            <a:fillRect/>
          </a:stretch>
        </p:blipFill>
        <p:spPr bwMode="auto">
          <a:xfrm>
            <a:off x="0" y="0"/>
            <a:ext cx="6619875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6338476"/>
            <a:ext cx="1676399" cy="519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5345" y="1600200"/>
            <a:ext cx="8911684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/>
          <a:srcRect l="1138"/>
          <a:stretch>
            <a:fillRect/>
          </a:stretch>
        </p:blipFill>
        <p:spPr bwMode="auto">
          <a:xfrm>
            <a:off x="0" y="0"/>
            <a:ext cx="6619875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6338476"/>
            <a:ext cx="1676399" cy="519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4" name="Group 13"/>
          <p:cNvGrpSpPr/>
          <p:nvPr/>
        </p:nvGrpSpPr>
        <p:grpSpPr>
          <a:xfrm>
            <a:off x="1828800" y="2819400"/>
            <a:ext cx="6629400" cy="2743200"/>
            <a:chOff x="1828800" y="2819400"/>
            <a:chExt cx="6629400" cy="2743200"/>
          </a:xfrm>
        </p:grpSpPr>
        <p:sp>
          <p:nvSpPr>
            <p:cNvPr id="5" name="Oval 4"/>
            <p:cNvSpPr/>
            <p:nvPr/>
          </p:nvSpPr>
          <p:spPr>
            <a:xfrm>
              <a:off x="1828800" y="3200400"/>
              <a:ext cx="1295400" cy="38100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Oval 5"/>
            <p:cNvSpPr/>
            <p:nvPr/>
          </p:nvSpPr>
          <p:spPr>
            <a:xfrm>
              <a:off x="1828800" y="4114800"/>
              <a:ext cx="1295400" cy="38100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Oval 6"/>
            <p:cNvSpPr/>
            <p:nvPr/>
          </p:nvSpPr>
          <p:spPr>
            <a:xfrm>
              <a:off x="7162800" y="3048000"/>
              <a:ext cx="1295400" cy="38100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Oval 7"/>
            <p:cNvSpPr/>
            <p:nvPr/>
          </p:nvSpPr>
          <p:spPr>
            <a:xfrm>
              <a:off x="4495800" y="2819400"/>
              <a:ext cx="1295400" cy="38100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Oval 11"/>
            <p:cNvSpPr/>
            <p:nvPr/>
          </p:nvSpPr>
          <p:spPr>
            <a:xfrm>
              <a:off x="3200400" y="5181600"/>
              <a:ext cx="1295400" cy="38100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Progress to Date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610600" cy="4953000"/>
          </a:xfrm>
        </p:spPr>
        <p:txBody>
          <a:bodyPr>
            <a:normAutofit fontScale="85000" lnSpcReduction="10000"/>
          </a:bodyPr>
          <a:lstStyle/>
          <a:p>
            <a:r>
              <a:rPr lang="en-US" u="sng" dirty="0" smtClean="0"/>
              <a:t>2010.</a:t>
            </a:r>
            <a:r>
              <a:rPr lang="en-US" dirty="0" smtClean="0"/>
              <a:t>  Discussions with college presidents and district superintendents.</a:t>
            </a:r>
          </a:p>
          <a:p>
            <a:r>
              <a:rPr lang="en-US" u="sng" dirty="0" smtClean="0"/>
              <a:t>May 2011</a:t>
            </a:r>
            <a:r>
              <a:rPr lang="en-US" dirty="0" smtClean="0"/>
              <a:t>.  College Success Summit 1:  Is there a case for a regional strategy?</a:t>
            </a:r>
          </a:p>
          <a:p>
            <a:r>
              <a:rPr lang="en-US" u="sng" dirty="0" smtClean="0"/>
              <a:t>November 2011</a:t>
            </a:r>
            <a:r>
              <a:rPr lang="en-US" dirty="0" smtClean="0"/>
              <a:t>.  College Success Summit 2:  Strategic framework focused on curriculum alignment, access, and data.  Delegation of teams to advance the work.</a:t>
            </a:r>
          </a:p>
          <a:p>
            <a:r>
              <a:rPr lang="en-US" u="sng" dirty="0" smtClean="0"/>
              <a:t>April 2012</a:t>
            </a:r>
            <a:r>
              <a:rPr lang="en-US" dirty="0" smtClean="0"/>
              <a:t>.  College Success Summit 3:  Adoption of the Lumina Foundation’s 60% Goal and formation of strategy team.</a:t>
            </a:r>
          </a:p>
          <a:p>
            <a:r>
              <a:rPr lang="en-US" u="sng" dirty="0" smtClean="0"/>
              <a:t>Fall 2012</a:t>
            </a:r>
            <a:r>
              <a:rPr lang="en-US" dirty="0" smtClean="0"/>
              <a:t>.  Completion of strategy document, adoption by governing boards, implementation of initial pilots.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649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22437"/>
            <a:ext cx="8229600" cy="4525963"/>
          </a:xfrm>
        </p:spPr>
        <p:txBody>
          <a:bodyPr>
            <a:noAutofit/>
          </a:bodyPr>
          <a:lstStyle/>
          <a:p>
            <a:r>
              <a:rPr lang="en-US" sz="2400" dirty="0" smtClean="0"/>
              <a:t>Dramatically increase the number of students earning a post-secondary credential.</a:t>
            </a:r>
          </a:p>
          <a:p>
            <a:r>
              <a:rPr lang="en-US" sz="2400" dirty="0" smtClean="0"/>
              <a:t>Ensure that all college-bound high school graduates are college ready.</a:t>
            </a:r>
          </a:p>
          <a:p>
            <a:r>
              <a:rPr lang="en-US" sz="2400" dirty="0" smtClean="0"/>
              <a:t>Increase the number of high school graduates with credit toward a post-secondary credential.</a:t>
            </a:r>
          </a:p>
          <a:p>
            <a:r>
              <a:rPr lang="en-US" sz="2400" dirty="0" smtClean="0"/>
              <a:t>Increase the number of community college students earning bachelor’s degrees through guaranteed pathways to completion.</a:t>
            </a:r>
          </a:p>
          <a:p>
            <a:pPr lvl="0"/>
            <a:r>
              <a:rPr lang="en-US" sz="2400" dirty="0" smtClean="0"/>
              <a:t>Provide consistent, accurate, and timely communication with students and families to eliminate uncertainty and ensure success at the college level.</a:t>
            </a:r>
          </a:p>
          <a:p>
            <a:endParaRPr lang="en-US" sz="2400" dirty="0" smtClean="0"/>
          </a:p>
          <a:p>
            <a:endParaRPr lang="en-US" sz="2400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219200" y="0"/>
            <a:ext cx="7924800" cy="1143000"/>
          </a:xfrm>
        </p:spPr>
        <p:txBody>
          <a:bodyPr>
            <a:noAutofit/>
          </a:bodyPr>
          <a:lstStyle/>
          <a:p>
            <a:pPr algn="l"/>
            <a:r>
              <a:rPr lang="en-US" sz="3600" b="1" dirty="0" smtClean="0"/>
              <a:t>The Central Ohio Compact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2400" i="1" dirty="0" smtClean="0"/>
              <a:t>A Regional Strategy for College Completion and Career Success</a:t>
            </a:r>
            <a:br>
              <a:rPr lang="en-US" sz="2400" i="1" dirty="0" smtClean="0"/>
            </a:br>
            <a:r>
              <a:rPr lang="en-US" sz="2400" i="1" dirty="0" smtClean="0"/>
              <a:t>Achieving the 60% Goal</a:t>
            </a:r>
            <a:endParaRPr lang="en-US" sz="3600" i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43000" cy="11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0"/>
            <a:ext cx="7924800" cy="1143000"/>
          </a:xfrm>
        </p:spPr>
        <p:txBody>
          <a:bodyPr>
            <a:noAutofit/>
          </a:bodyPr>
          <a:lstStyle/>
          <a:p>
            <a:pPr algn="l"/>
            <a:r>
              <a:rPr lang="en-US" sz="3600" b="1" dirty="0" smtClean="0"/>
              <a:t>The Central Ohio Compact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2400" i="1" dirty="0" smtClean="0"/>
              <a:t>A Regional Strategy for College Completion and Career Success</a:t>
            </a:r>
            <a:br>
              <a:rPr lang="en-US" sz="2400" i="1" dirty="0" smtClean="0"/>
            </a:br>
            <a:r>
              <a:rPr lang="en-US" sz="2400" i="1" dirty="0" smtClean="0"/>
              <a:t>Achieving the 60% Goal</a:t>
            </a:r>
            <a:endParaRPr lang="en-US" sz="3600" i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43000" cy="1143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22437"/>
            <a:ext cx="8229600" cy="4525963"/>
          </a:xfrm>
        </p:spPr>
        <p:txBody>
          <a:bodyPr>
            <a:noAutofit/>
          </a:bodyPr>
          <a:lstStyle/>
          <a:p>
            <a:r>
              <a:rPr lang="en-US" sz="2400" dirty="0" smtClean="0"/>
              <a:t>Employ specific strategies for working adults, low-income and first generation students, and students of color.</a:t>
            </a:r>
          </a:p>
          <a:p>
            <a:r>
              <a:rPr lang="en-US" sz="2400" dirty="0" smtClean="0"/>
              <a:t>Advance the region’s need for a highly skilled workforce, including an emphasis on STEM fields, by aligning with regional workforce and economic development efforts.</a:t>
            </a:r>
          </a:p>
          <a:p>
            <a:pPr lvl="0"/>
            <a:r>
              <a:rPr lang="en-US" sz="2400" dirty="0" smtClean="0"/>
              <a:t>Manage the costs of education for students, families, and taxpayers through 2+2 and 3+1 bachelor’s degree programs, shared facilities and services, and integrated planning.</a:t>
            </a:r>
          </a:p>
          <a:p>
            <a:endParaRPr lang="en-US" sz="2400" dirty="0" smtClean="0"/>
          </a:p>
          <a:p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0"/>
            <a:ext cx="7924800" cy="1143000"/>
          </a:xfrm>
        </p:spPr>
        <p:txBody>
          <a:bodyPr>
            <a:noAutofit/>
          </a:bodyPr>
          <a:lstStyle/>
          <a:p>
            <a:pPr algn="l"/>
            <a:r>
              <a:rPr lang="en-US" sz="3600" b="1" dirty="0" smtClean="0"/>
              <a:t>The Central Ohio Compact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2400" i="1" dirty="0" smtClean="0"/>
              <a:t>A Regional Strategy for College Completion and Career Success</a:t>
            </a:r>
            <a:br>
              <a:rPr lang="en-US" sz="2400" i="1" dirty="0" smtClean="0"/>
            </a:br>
            <a:r>
              <a:rPr lang="en-US" sz="2400" i="1" dirty="0" smtClean="0"/>
              <a:t>Achieving the 60% Goal</a:t>
            </a:r>
            <a:endParaRPr lang="en-US" sz="3600" i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43000" cy="1143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34604" y="1524000"/>
            <a:ext cx="21755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i="1" u="sng" dirty="0" smtClean="0"/>
              <a:t>Next Steps</a:t>
            </a:r>
            <a:endParaRPr lang="en-US" sz="3600" i="1" u="sng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81000" y="2362201"/>
            <a:ext cx="8534400" cy="4343400"/>
          </a:xfrm>
        </p:spPr>
        <p:txBody>
          <a:bodyPr>
            <a:normAutofit fontScale="92500" lnSpcReduction="10000"/>
          </a:bodyPr>
          <a:lstStyle/>
          <a:p>
            <a:r>
              <a:rPr lang="en-US" sz="2800" dirty="0" smtClean="0"/>
              <a:t>Adoption by K-12, college and university governing boards.</a:t>
            </a:r>
          </a:p>
          <a:p>
            <a:r>
              <a:rPr lang="en-US" sz="2800" dirty="0" smtClean="0"/>
              <a:t>Implementation at the transition points:</a:t>
            </a:r>
          </a:p>
          <a:p>
            <a:pPr lvl="1"/>
            <a:r>
              <a:rPr lang="en-US" sz="2400" dirty="0" smtClean="0"/>
              <a:t>Integration of developmental education and dual enrollment opportunities in high schools</a:t>
            </a:r>
          </a:p>
          <a:p>
            <a:pPr lvl="1"/>
            <a:r>
              <a:rPr lang="en-US" sz="2400" dirty="0" smtClean="0"/>
              <a:t>Targeted communication with guidance counselors, students, and families</a:t>
            </a:r>
          </a:p>
          <a:p>
            <a:pPr lvl="1"/>
            <a:r>
              <a:rPr lang="en-US" sz="2400" dirty="0" smtClean="0"/>
              <a:t>Curricular planning, advising, and outreach to accelerate community college transfer students</a:t>
            </a:r>
          </a:p>
          <a:p>
            <a:pPr lvl="1"/>
            <a:r>
              <a:rPr lang="en-US" sz="2400" dirty="0" smtClean="0"/>
              <a:t>Alignment of technical credentials with workforce needs</a:t>
            </a:r>
            <a:endParaRPr lang="en-US" sz="2800" dirty="0" smtClean="0"/>
          </a:p>
          <a:p>
            <a:r>
              <a:rPr lang="en-US" sz="2800" dirty="0" smtClean="0"/>
              <a:t>Annual summit each spring to report results and impact, share what was learned, and plan the next cycle.</a:t>
            </a:r>
          </a:p>
        </p:txBody>
      </p:sp>
    </p:spTree>
    <p:extLst>
      <p:ext uri="{BB962C8B-B14F-4D97-AF65-F5344CB8AC3E}">
        <p14:creationId xmlns:p14="http://schemas.microsoft.com/office/powerpoint/2010/main" val="771434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68212" y="1143000"/>
            <a:ext cx="7018588" cy="56938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Dolan Evanovich</a:t>
            </a:r>
          </a:p>
          <a:p>
            <a:r>
              <a:rPr lang="en-US" sz="2800" dirty="0" smtClean="0"/>
              <a:t>Vice President of Strategic Enrollment Planning</a:t>
            </a:r>
          </a:p>
          <a:p>
            <a:r>
              <a:rPr lang="en-US" sz="2800" dirty="0" smtClean="0"/>
              <a:t>The Ohio State University</a:t>
            </a:r>
          </a:p>
          <a:p>
            <a:endParaRPr lang="en-US" sz="2800" dirty="0"/>
          </a:p>
          <a:p>
            <a:r>
              <a:rPr lang="en-US" sz="2800" b="1" dirty="0"/>
              <a:t>Wade Lucas, </a:t>
            </a:r>
            <a:r>
              <a:rPr lang="en-US" sz="2800" b="1" dirty="0" err="1"/>
              <a:t>Ed.D</a:t>
            </a:r>
            <a:r>
              <a:rPr lang="en-US" sz="2800" b="1" dirty="0"/>
              <a:t>.</a:t>
            </a:r>
          </a:p>
          <a:p>
            <a:r>
              <a:rPr lang="en-US" sz="2800" dirty="0"/>
              <a:t>Superintendent</a:t>
            </a:r>
          </a:p>
          <a:p>
            <a:r>
              <a:rPr lang="en-US" sz="2800" dirty="0" err="1"/>
              <a:t>Olentangy</a:t>
            </a:r>
            <a:r>
              <a:rPr lang="en-US" sz="2800" dirty="0"/>
              <a:t> Local School District</a:t>
            </a:r>
          </a:p>
          <a:p>
            <a:endParaRPr lang="en-US" sz="2800" dirty="0" smtClean="0"/>
          </a:p>
          <a:p>
            <a:r>
              <a:rPr lang="en-US" sz="2800" b="1" dirty="0" smtClean="0"/>
              <a:t>Steve Lyons</a:t>
            </a:r>
          </a:p>
          <a:p>
            <a:r>
              <a:rPr lang="en-US" sz="2800" dirty="0" smtClean="0"/>
              <a:t>Vice President of Member Services and </a:t>
            </a:r>
          </a:p>
          <a:p>
            <a:r>
              <a:rPr lang="en-US" sz="2800" dirty="0" smtClean="0"/>
              <a:t>Community Engagement</a:t>
            </a:r>
          </a:p>
          <a:p>
            <a:r>
              <a:rPr lang="en-US" sz="2800" dirty="0" smtClean="0"/>
              <a:t>Columbus Partnership</a:t>
            </a:r>
          </a:p>
          <a:p>
            <a:endParaRPr lang="en-US" sz="28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43000" cy="11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Progress to Date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610600" cy="4953000"/>
          </a:xfrm>
        </p:spPr>
        <p:txBody>
          <a:bodyPr>
            <a:normAutofit/>
          </a:bodyPr>
          <a:lstStyle/>
          <a:p>
            <a:r>
              <a:rPr lang="en-US" sz="2700" u="sng" dirty="0" smtClean="0"/>
              <a:t>2010.</a:t>
            </a:r>
            <a:r>
              <a:rPr lang="en-US" sz="2700" dirty="0" smtClean="0"/>
              <a:t>  Discussions with college presidents and district superintendents.</a:t>
            </a:r>
          </a:p>
          <a:p>
            <a:r>
              <a:rPr lang="en-US" sz="2700" u="sng" dirty="0" smtClean="0"/>
              <a:t>May 2011</a:t>
            </a:r>
            <a:r>
              <a:rPr lang="en-US" sz="2700" dirty="0" smtClean="0"/>
              <a:t>.  College Success Summit 1:  Is there a case for a regional strategy?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kind of partnership could…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Ensure that all college-bound high school graduates are college ready?</a:t>
            </a:r>
          </a:p>
          <a:p>
            <a:r>
              <a:rPr lang="en-US" dirty="0" smtClean="0"/>
              <a:t>Increase the number of high school graduates with credit toward a college degree?</a:t>
            </a:r>
          </a:p>
          <a:p>
            <a:r>
              <a:rPr lang="en-US" dirty="0" smtClean="0"/>
              <a:t>Dramatically increase the number of students earning a college degree or certificate?</a:t>
            </a:r>
          </a:p>
          <a:p>
            <a:r>
              <a:rPr lang="en-US" dirty="0" smtClean="0"/>
              <a:t>Reduce the costs of education for students, families, and taxpayers?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-4234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/>
              <a:t>Summit 1</a:t>
            </a:r>
            <a:endParaRPr lang="en-US" sz="2800" b="1" i="1" dirty="0"/>
          </a:p>
        </p:txBody>
      </p:sp>
    </p:spTree>
    <p:extLst>
      <p:ext uri="{BB962C8B-B14F-4D97-AF65-F5344CB8AC3E}">
        <p14:creationId xmlns:p14="http://schemas.microsoft.com/office/powerpoint/2010/main" val="3609488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Regional Approach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Earlier assessment of college readiness, with programmatic steps to prevent remediation.</a:t>
            </a:r>
          </a:p>
          <a:p>
            <a:r>
              <a:rPr lang="en-US" dirty="0" smtClean="0"/>
              <a:t>Start the college experience earlier, with an emphasis on making the senior year more productive for more students through dual enrollment and TAG courses.</a:t>
            </a:r>
          </a:p>
          <a:p>
            <a:r>
              <a:rPr lang="en-US" dirty="0" smtClean="0"/>
              <a:t>Leverage all assets, including facilities, personnel, and technology, toward an integrated system.</a:t>
            </a:r>
          </a:p>
          <a:p>
            <a:r>
              <a:rPr lang="en-US" dirty="0" smtClean="0"/>
              <a:t>Align with regional workforce and economic development efforts.</a:t>
            </a:r>
          </a:p>
          <a:p>
            <a:r>
              <a:rPr lang="en-US" dirty="0" smtClean="0"/>
              <a:t>Strategic focus on curriculum alignment, outreach to students and families, and data sharing.</a:t>
            </a: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0" y="-4234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/>
              <a:t>Summit 1</a:t>
            </a:r>
            <a:endParaRPr lang="en-US" sz="2800" b="1" i="1" dirty="0"/>
          </a:p>
        </p:txBody>
      </p:sp>
    </p:spTree>
    <p:extLst>
      <p:ext uri="{BB962C8B-B14F-4D97-AF65-F5344CB8AC3E}">
        <p14:creationId xmlns:p14="http://schemas.microsoft.com/office/powerpoint/2010/main" val="1713457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Guiding Principles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Confront the hard facts.</a:t>
            </a:r>
          </a:p>
          <a:p>
            <a:r>
              <a:rPr lang="en-US" dirty="0" smtClean="0"/>
              <a:t>Focus on acceleration, innovation, and integration.</a:t>
            </a:r>
          </a:p>
          <a:p>
            <a:r>
              <a:rPr lang="en-US" dirty="0" smtClean="0"/>
              <a:t>Lead by example</a:t>
            </a:r>
            <a:r>
              <a:rPr lang="en-US" dirty="0" smtClean="0"/>
              <a:t>.  Design solutions around the needs of students.</a:t>
            </a:r>
            <a:endParaRPr lang="en-US" dirty="0" smtClean="0"/>
          </a:p>
          <a:p>
            <a:r>
              <a:rPr lang="en-US" dirty="0" smtClean="0"/>
              <a:t>Start small, scale fast, measure relentlessly.</a:t>
            </a:r>
          </a:p>
          <a:p>
            <a:r>
              <a:rPr lang="en-US" dirty="0" smtClean="0"/>
              <a:t>Don’t over-think it.  Have a bias toward action. </a:t>
            </a: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0" y="-4234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/>
              <a:t>Summit 1</a:t>
            </a:r>
            <a:endParaRPr lang="en-US" sz="2800" b="1" i="1" dirty="0"/>
          </a:p>
        </p:txBody>
      </p:sp>
    </p:spTree>
    <p:extLst>
      <p:ext uri="{BB962C8B-B14F-4D97-AF65-F5344CB8AC3E}">
        <p14:creationId xmlns:p14="http://schemas.microsoft.com/office/powerpoint/2010/main" val="183431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Progress to Date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610600" cy="4953000"/>
          </a:xfrm>
        </p:spPr>
        <p:txBody>
          <a:bodyPr>
            <a:normAutofit/>
          </a:bodyPr>
          <a:lstStyle/>
          <a:p>
            <a:r>
              <a:rPr lang="en-US" sz="2700" u="sng" dirty="0" smtClean="0"/>
              <a:t>2010.</a:t>
            </a:r>
            <a:r>
              <a:rPr lang="en-US" sz="2700" dirty="0" smtClean="0"/>
              <a:t>  Discussions with college presidents and district superintendents.</a:t>
            </a:r>
          </a:p>
          <a:p>
            <a:r>
              <a:rPr lang="en-US" sz="2700" u="sng" dirty="0" smtClean="0"/>
              <a:t>May 2011</a:t>
            </a:r>
            <a:r>
              <a:rPr lang="en-US" sz="2700" dirty="0" smtClean="0"/>
              <a:t>.  College Success Summit 1:  Is there a case for a regional strategy?</a:t>
            </a:r>
          </a:p>
          <a:p>
            <a:r>
              <a:rPr lang="en-US" sz="2700" u="sng" dirty="0" smtClean="0"/>
              <a:t>November 2011</a:t>
            </a:r>
            <a:r>
              <a:rPr lang="en-US" sz="2700" dirty="0" smtClean="0"/>
              <a:t>.  College Success Summit 2:  Strategic framework focused on curriculum alignment, access, and data.  Delegation of teams to advance the work.</a:t>
            </a:r>
          </a:p>
        </p:txBody>
      </p:sp>
    </p:spTree>
    <p:extLst>
      <p:ext uri="{BB962C8B-B14F-4D97-AF65-F5344CB8AC3E}">
        <p14:creationId xmlns:p14="http://schemas.microsoft.com/office/powerpoint/2010/main" val="3024344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287" y="51323"/>
            <a:ext cx="7727113" cy="6806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 is the Enemy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There is a new American majority on campus.  Only 25% of today’s college students are “traditional.”</a:t>
            </a:r>
          </a:p>
          <a:p>
            <a:r>
              <a:rPr lang="en-US" dirty="0" smtClean="0"/>
              <a:t>Part-time students rarely graduate.</a:t>
            </a:r>
          </a:p>
          <a:p>
            <a:r>
              <a:rPr lang="en-US" dirty="0" smtClean="0"/>
              <a:t>Low-income students and students of color struggle the most to graduate.</a:t>
            </a:r>
          </a:p>
          <a:p>
            <a:r>
              <a:rPr lang="en-US" dirty="0" smtClean="0"/>
              <a:t>Students take too many credits and too much time to graduate.</a:t>
            </a:r>
          </a:p>
          <a:p>
            <a:r>
              <a:rPr lang="en-US" dirty="0" smtClean="0"/>
              <a:t>Remediation produces few students who ultimately graduate.  </a:t>
            </a:r>
            <a:endParaRPr lang="en-US" dirty="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467475"/>
            <a:ext cx="404812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52600"/>
            <a:ext cx="9067224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467475"/>
            <a:ext cx="404812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1002</TotalTime>
  <Words>881</Words>
  <Application>Microsoft Office PowerPoint</Application>
  <PresentationFormat>On-screen Show (4:3)</PresentationFormat>
  <Paragraphs>101</Paragraphs>
  <Slides>18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The Central Ohio Compact: A Regional Strategy for College Completion and Career Success</vt:lpstr>
      <vt:lpstr>Progress to Date</vt:lpstr>
      <vt:lpstr>What kind of partnership could…</vt:lpstr>
      <vt:lpstr>A Regional Approach</vt:lpstr>
      <vt:lpstr>Guiding Principles</vt:lpstr>
      <vt:lpstr>Progress to Date</vt:lpstr>
      <vt:lpstr>PowerPoint Presentation</vt:lpstr>
      <vt:lpstr>Time is the Enemy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Progress to Date</vt:lpstr>
      <vt:lpstr>The Central Ohio Compact A Regional Strategy for College Completion and Career Success Achieving the 60% Goal</vt:lpstr>
      <vt:lpstr>The Central Ohio Compact A Regional Strategy for College Completion and Career Success Achieving the 60% Goal</vt:lpstr>
      <vt:lpstr>The Central Ohio Compact A Regional Strategy for College Completion and Career Success Achieving the 60% Goal</vt:lpstr>
      <vt:lpstr>PowerPoint Presentation</vt:lpstr>
    </vt:vector>
  </TitlesOfParts>
  <Company>Columbus State Community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David T. Harrison</dc:creator>
  <cp:lastModifiedBy>Administrator</cp:lastModifiedBy>
  <cp:revision>112</cp:revision>
  <dcterms:created xsi:type="dcterms:W3CDTF">2012-02-18T16:21:48Z</dcterms:created>
  <dcterms:modified xsi:type="dcterms:W3CDTF">2012-11-13T11:38:54Z</dcterms:modified>
</cp:coreProperties>
</file>